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7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8" r:id="rId21"/>
    <p:sldId id="282" r:id="rId22"/>
    <p:sldId id="277" r:id="rId23"/>
    <p:sldId id="281" r:id="rId24"/>
    <p:sldId id="283" r:id="rId25"/>
    <p:sldId id="280" r:id="rId26"/>
    <p:sldId id="279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4113D6-5570-9C77-4CB5-438C75AFDF07}" v="275" dt="2023-06-13T10:38:23.705"/>
    <p1510:client id="{91279A2B-5E08-465D-9ACA-5DB396B18A48}" v="751" dt="2023-06-13T04:51:32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slide" Target="slides/slide25.xml" Id="rId26" /><Relationship Type="http://schemas.openxmlformats.org/officeDocument/2006/relationships/slide" Target="slides/slide2.xml" Id="rId3" /><Relationship Type="http://schemas.openxmlformats.org/officeDocument/2006/relationships/slide" Target="slides/slide20.xml" Id="rId21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24.xml" Id="rId25" /><Relationship Type="http://schemas.microsoft.com/office/2015/10/relationships/revisionInfo" Target="revisionInfo.xml" Id="rId33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slide" Target="slides/slide19.xml" Id="rId20" /><Relationship Type="http://schemas.openxmlformats.org/officeDocument/2006/relationships/viewProps" Target="viewProps.xml" Id="rId29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23.xml" Id="rId24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slide" Target="slides/slide22.xml" Id="rId23" /><Relationship Type="http://schemas.openxmlformats.org/officeDocument/2006/relationships/presProps" Target="presProps.xml" Id="rId28" /><Relationship Type="http://schemas.openxmlformats.org/officeDocument/2006/relationships/slide" Target="slides/slide9.xml" Id="rId10" /><Relationship Type="http://schemas.openxmlformats.org/officeDocument/2006/relationships/slide" Target="slides/slide18.xml" Id="rId19" /><Relationship Type="http://schemas.openxmlformats.org/officeDocument/2006/relationships/tableStyles" Target="tableStyles.xml" Id="rId31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slide" Target="slides/slide21.xml" Id="rId22" /><Relationship Type="http://schemas.openxmlformats.org/officeDocument/2006/relationships/slide" Target="slides/slide26.xml" Id="rId27" /><Relationship Type="http://schemas.openxmlformats.org/officeDocument/2006/relationships/theme" Target="theme/theme1.xml" Id="rId30" /><Relationship Type="http://schemas.openxmlformats.org/officeDocument/2006/relationships/slide" Target="slides/slide7.xml" Id="rId8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095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65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4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38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0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35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281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7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0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21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lang="en-US" sz="4800" kern="1200" spc="16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" descr="상자 패키지">
            <a:extLst>
              <a:ext uri="{FF2B5EF4-FFF2-40B4-BE49-F238E27FC236}">
                <a16:creationId xmlns:a16="http://schemas.microsoft.com/office/drawing/2014/main" id="{FF14774B-F661-6EC8-AF90-C19571475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75613" y="549275"/>
            <a:ext cx="3565524" cy="2887174"/>
          </a:xfrm>
        </p:spPr>
        <p:txBody>
          <a:bodyPr anchor="b">
            <a:normAutofit/>
          </a:bodyPr>
          <a:lstStyle/>
          <a:p>
            <a:r>
              <a:rPr lang="ko-KR" altLang="en-US" sz="4800"/>
              <a:t>LINUX 명령어 구현 </a:t>
            </a:r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075612" y="3569007"/>
            <a:ext cx="3565525" cy="2523817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2021663069 최민서  </a:t>
            </a:r>
            <a:r>
              <a:rPr lang="ko-KR" altLang="en-US" sz="2000">
                <a:solidFill>
                  <a:schemeClr val="tx1">
                    <a:alpha val="60000"/>
                  </a:schemeClr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355" y="623319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History명령어</a:t>
            </a:r>
            <a:endParaRPr lang="en-US" err="1"/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사용자로부터 명령어를 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입력받고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입력된 명령어를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history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배열에 저장하여 출력하는 프로그램입니다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HISTORY_SIZE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로 정의된 배열 크기에 맞게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history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배열을 선언하고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count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변수를 사용하여 현재까지 입력된 명령어의 개수를 관리합니다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fgets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함수를 사용하여 사용자 입력을 받고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strdup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함수를 사용하여 입력된 명령어를 동적으로 복제하여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history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배열에 저장합니다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저장된 명령어는 반복문을 통해 출력되며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free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함수를 사용하여 동적으로 할당된 메모리를 해제합니다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336CB85-12BA-7E61-8D9C-71BCD334C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79" y="622311"/>
            <a:ext cx="5316747" cy="578590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D85A950-A7F0-5A62-51C2-14AE00504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3" y="5568097"/>
            <a:ext cx="5654722" cy="88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94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1406" y="1026643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Hostname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 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gethostname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호스트명을 가져와서 출력하는 프로그램입니다.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gethostname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함수는 호스트명을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hostname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배열에 저장하고, 호출 결과를 확인하여 정상적으로 호스트명을 가져온 경우 해당 값을 출력합니다. 만약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gethostname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 호출에 실패하면 에러 메시지를 출력하고 프로그램을 종료합니다.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9DF66FF-6C51-DD58-90BE-46EFC712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594851"/>
            <a:ext cx="6073423" cy="405939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2C43243-8169-47C7-145B-4BC678894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45" y="5006428"/>
            <a:ext cx="4118926" cy="67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6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131" y="691557"/>
            <a:ext cx="4994274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ls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/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현재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디렉토리에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있는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모든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파일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및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디렉토리의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이름을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출력하는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프로그램입니다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sz="1500" b="1" err="1">
                <a:solidFill>
                  <a:schemeClr val="tx1"/>
                </a:solidFill>
                <a:latin typeface="Consolas"/>
                <a:ea typeface="Malgun Gothic"/>
              </a:rPr>
              <a:t>opendir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함수를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현재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디렉토리를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열고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500" b="1" err="1">
                <a:solidFill>
                  <a:schemeClr val="tx1"/>
                </a:solidFill>
                <a:latin typeface="Consolas"/>
                <a:ea typeface="Malgun Gothic"/>
              </a:rPr>
              <a:t>readdir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함수를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디렉토리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내의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엔트리를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하나씩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읽어옵니다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각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엔트리의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이름은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b="1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d_name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필드에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저장되어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있으며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해당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이름을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출력합니다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마지막으로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b="1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closedir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함수를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디렉토리를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닫습니다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altLang="ko-KR" sz="150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6FE506C-7235-AF5F-A3E4-84154DE3A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670" y="4030260"/>
            <a:ext cx="5086065" cy="188539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5066B50-ACAC-91CD-3CB6-3F7C44AE5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18" y="640213"/>
            <a:ext cx="5438632" cy="542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0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489" y="634692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mkdir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/>
          </a:p>
          <a:p>
            <a:pPr marL="0" indent="0"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mkdir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디렉토리를 생성하는 프로그램입니다. 사용자로부터 받은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디렉토리명을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mkdir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함수의 인자로 전달하여 디렉토리를 생성합니다.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mkdir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함수의 두 번째 인자인 </a:t>
            </a:r>
            <a:r>
              <a:rPr lang="ko-KR" sz="1500" b="1">
                <a:solidFill>
                  <a:schemeClr val="tx1"/>
                </a:solidFill>
                <a:latin typeface="Consolas"/>
                <a:ea typeface="Malgun Gothic"/>
              </a:rPr>
              <a:t>0777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은 생성된 디렉토리의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퍼미션을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설정하는데 사용됩니다. 생성에 성공한 경우 성공 메시지를 출력하고, 오류가 발생한 경우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perror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오류 메시지를 출력합니다.</a:t>
            </a:r>
          </a:p>
          <a:p>
            <a:pPr marL="0" indent="0">
              <a:lnSpc>
                <a:spcPct val="113999"/>
              </a:lnSpc>
              <a:buNone/>
            </a:pPr>
            <a:endParaRPr lang="ko-KR" altLang="en-US">
              <a:solidFill>
                <a:srgbClr val="FFFFFF">
                  <a:alpha val="60000"/>
                </a:srgbClr>
              </a:solidFill>
              <a:ea typeface="Malgun Gothi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DF7060F-A523-1D3D-3643-FCCFAB19B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49" y="636553"/>
            <a:ext cx="5589916" cy="536923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6715D56-F983-3010-6612-DE29272BF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351" y="5113761"/>
            <a:ext cx="4922435" cy="8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4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2534" y="759796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Pwd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/>
          </a:p>
          <a:p>
            <a:pPr marL="0" indent="0">
              <a:lnSpc>
                <a:spcPct val="113999"/>
              </a:lnSpc>
              <a:buNone/>
            </a:pP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getcwd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함수를 사용하여 현재 작업 디렉토리의 경로를 가져와 출력하는 프로그램입니다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getcwd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함수는 현재 작업 디렉토리의 경로를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cwd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배열에 저장합니다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이후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printf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함수를 사용하여 현재 작업 디렉토리 경로를 출력합니다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만약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getcwd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함수가 오류를 반환하는 경우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perror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함수를 사용하여 오류 메시지를 출력합니다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DF92658-A6F3-8586-1011-16A0EE1B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87" y="762417"/>
            <a:ext cx="4282436" cy="521814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0E73437-CCDB-4C86-D575-D49B1024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989" y="5485569"/>
            <a:ext cx="4774357" cy="49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81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9579" y="975886"/>
            <a:ext cx="4289140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Rm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/>
          </a:p>
          <a:p>
            <a:pPr marL="0" indent="0">
              <a:lnSpc>
                <a:spcPct val="113999"/>
              </a:lnSpc>
              <a:buNone/>
            </a:pP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주어진 파일들을 순회하며 </a:t>
            </a:r>
            <a:r>
              <a:rPr lang="en-US" altLang="ko-KR" sz="1500" b="1">
                <a:solidFill>
                  <a:schemeClr val="tx1"/>
                </a:solidFill>
                <a:latin typeface="Consolas"/>
              </a:rPr>
              <a:t>unlink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파일을 삭제하는 프로그램입니다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프로그램 실행 시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명령줄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인수로 삭제할 파일들의 경로를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입력받습니다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각 파일에 대해 </a:t>
            </a:r>
            <a:r>
              <a:rPr lang="en-US" altLang="ko-KR" sz="1500" b="1">
                <a:solidFill>
                  <a:schemeClr val="tx1"/>
                </a:solidFill>
                <a:latin typeface="Consolas"/>
              </a:rPr>
              <a:t>unlink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호출하여 파일을 삭제하고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삭제가 성공한 경우 해당 파일이 삭제되었음을 출력합니다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만약 </a:t>
            </a:r>
            <a:r>
              <a:rPr lang="en-US" altLang="ko-KR" sz="1500" b="1">
                <a:solidFill>
                  <a:schemeClr val="tx1"/>
                </a:solidFill>
                <a:latin typeface="Consolas"/>
              </a:rPr>
              <a:t>unlink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함수가 오류를 반환하는 경우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</a:rPr>
              <a:t>perror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오류 메시지를 출력합니다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altLang="en-US" sz="150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E46198-BA14-2788-BA84-59D8A9D0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4" y="913551"/>
            <a:ext cx="4209691" cy="526093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88B0571-E5DC-DC03-D5E9-03E95EC83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636" y="4666751"/>
            <a:ext cx="6113859" cy="159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4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280" y="611945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touch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/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파일을 생성하고 오픈한 다음에 닫는 프로그램입니다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프로그램 실행 시 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명령줄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인수로 생성할 파일의 경로를 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입력받습니다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open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함수를 사용하여 파일을 생성하고 오픈한 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파일 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디스크립터를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반환합니다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O_CREAT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플래그를 사용하여 파일이 존재하지 않을 경우에도 파일을 생성합니다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O_WRONLY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플래그를 사용하여 파일을 쓰기 전용으로 열고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0644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를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사용하여 파일의 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퍼미션을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설정합니다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그 후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close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함수를 사용하여 파일을 닫습니다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>
              <a:solidFill>
                <a:schemeClr val="tx1"/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BEC8FEE-3E3D-18F7-5243-AF6D3A199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45" y="566790"/>
            <a:ext cx="4421059" cy="481993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ED3B2F7-ED0E-30E1-FA66-458E9C6DD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326" y="5515902"/>
            <a:ext cx="7809089" cy="101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7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929" y="793114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Uname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  </a:t>
            </a:r>
            <a:endParaRPr lang="en-US"/>
          </a:p>
          <a:p>
            <a:pPr marL="0" indent="0"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uname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시스템 정보를 가져와 출력하는 프로그램입니다.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struct</a:t>
            </a:r>
            <a:r>
              <a:rPr lang="ko-KR" sz="1500" b="1">
                <a:solidFill>
                  <a:schemeClr val="tx1"/>
                </a:solidFill>
                <a:latin typeface="Consolas"/>
                <a:ea typeface="Malgun Gothic"/>
              </a:rPr>
              <a:t>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utsname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구조체를 사용하여 시스템 정보를 저장하고,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uname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호출하여 시스템 정보를 가져옵니다. 그 후, 각각의 정보를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printf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출력합니다. 시스템 이름, 노드 이름, 릴리스 버전, 버전 정보, 시스템 아키텍처 순서대로 출력됩니다.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altLang="en-US">
              <a:solidFill>
                <a:srgbClr val="FFFFFF">
                  <a:alpha val="60000"/>
                </a:srgbClr>
              </a:solidFill>
              <a:ea typeface="Malgun Gothic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9136EB8-CD15-93B6-E0E4-44B4B486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66" y="797288"/>
            <a:ext cx="5332541" cy="539281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9AC69A3-0F49-8797-7666-DAF843A96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28" y="4796716"/>
            <a:ext cx="3900310" cy="139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90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962" y="927866"/>
            <a:ext cx="3822842" cy="4854513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Wc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/>
          </a:p>
          <a:p>
            <a:pPr marL="0" indent="0">
              <a:lnSpc>
                <a:spcPct val="113999"/>
              </a:lnSpc>
              <a:buNone/>
            </a:pP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텍스트를 </a:t>
            </a:r>
            <a:r>
              <a:rPr lang="ko-KR" sz="1500" err="1">
                <a:solidFill>
                  <a:schemeClr val="tx1"/>
                </a:solidFill>
                <a:latin typeface="15"/>
                <a:ea typeface="+mn-lt"/>
                <a:cs typeface="+mn-lt"/>
              </a:rPr>
              <a:t>입력받아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줄 수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단어 수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문자 수를 계산하여 출력하는 프로그램입니다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.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15"/>
              </a:rPr>
              <a:t>lines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15"/>
              </a:rPr>
              <a:t>words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15"/>
              </a:rPr>
              <a:t>characters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변수를 초기화하고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15"/>
              </a:rPr>
              <a:t>ch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변수를 사용하여 문자를 하나씩 </a:t>
            </a:r>
            <a:r>
              <a:rPr lang="ko-KR" sz="1500" err="1">
                <a:solidFill>
                  <a:schemeClr val="tx1"/>
                </a:solidFill>
                <a:latin typeface="15"/>
                <a:ea typeface="+mn-lt"/>
                <a:cs typeface="+mn-lt"/>
              </a:rPr>
              <a:t>입력받습니다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.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입력된 문자에 따라 </a:t>
            </a:r>
            <a:r>
              <a:rPr lang="en-US" altLang="ko-KR" sz="1500" b="1">
                <a:solidFill>
                  <a:schemeClr val="tx1"/>
                </a:solidFill>
                <a:latin typeface="15"/>
              </a:rPr>
              <a:t>lines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15"/>
              </a:rPr>
              <a:t>words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15"/>
              </a:rPr>
              <a:t>characters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값을 증가시킵니다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.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반복문이 종료되면 최종 결과를 출력합니다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.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줄 수는 </a:t>
            </a:r>
            <a:r>
              <a:rPr lang="ko-KR" sz="1500" err="1">
                <a:solidFill>
                  <a:schemeClr val="tx1"/>
                </a:solidFill>
                <a:latin typeface="15"/>
                <a:ea typeface="+mn-lt"/>
                <a:cs typeface="+mn-lt"/>
              </a:rPr>
              <a:t>개행문자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(</a:t>
            </a:r>
            <a:r>
              <a:rPr lang="en-US" altLang="ko-KR" sz="1500" b="1">
                <a:solidFill>
                  <a:schemeClr val="tx1"/>
                </a:solidFill>
                <a:latin typeface="15"/>
              </a:rPr>
              <a:t>'\n'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)</a:t>
            </a:r>
            <a:r>
              <a:rPr lang="ko-KR" sz="1500" err="1">
                <a:solidFill>
                  <a:schemeClr val="tx1"/>
                </a:solidFill>
                <a:latin typeface="15"/>
                <a:ea typeface="+mn-lt"/>
                <a:cs typeface="+mn-lt"/>
              </a:rPr>
              <a:t>를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기준으로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단어 수는 공백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(</a:t>
            </a:r>
            <a:r>
              <a:rPr lang="en-US" altLang="ko-KR" sz="1500" b="1">
                <a:solidFill>
                  <a:schemeClr val="tx1"/>
                </a:solidFill>
                <a:latin typeface="15"/>
              </a:rPr>
              <a:t>'</a:t>
            </a:r>
            <a:r>
              <a:rPr lang="ko-KR" sz="1500" b="1">
                <a:solidFill>
                  <a:schemeClr val="tx1"/>
                </a:solidFill>
                <a:latin typeface="15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15"/>
              </a:rPr>
              <a:t>'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),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</a:t>
            </a:r>
            <a:r>
              <a:rPr lang="ko-KR" sz="1500" err="1">
                <a:solidFill>
                  <a:schemeClr val="tx1"/>
                </a:solidFill>
                <a:latin typeface="15"/>
                <a:ea typeface="+mn-lt"/>
                <a:cs typeface="+mn-lt"/>
              </a:rPr>
              <a:t>개행문자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탭 문자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(</a:t>
            </a:r>
            <a:r>
              <a:rPr lang="en-US" altLang="ko-KR" sz="1500" b="1">
                <a:solidFill>
                  <a:schemeClr val="tx1"/>
                </a:solidFill>
                <a:latin typeface="15"/>
              </a:rPr>
              <a:t>'\t'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)</a:t>
            </a:r>
            <a:r>
              <a:rPr lang="ko-KR" sz="1500" err="1">
                <a:solidFill>
                  <a:schemeClr val="tx1"/>
                </a:solidFill>
                <a:latin typeface="15"/>
                <a:ea typeface="+mn-lt"/>
                <a:cs typeface="+mn-lt"/>
              </a:rPr>
              <a:t>를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기준으로 계산됩니다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.</a:t>
            </a:r>
            <a:endParaRPr lang="ko-KR" altLang="en-US" sz="1500">
              <a:solidFill>
                <a:schemeClr val="tx1"/>
              </a:solidFill>
              <a:latin typeface="15"/>
              <a:ea typeface="+mn-lt"/>
              <a:cs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3B5ECFB-E8F0-DC2F-DECD-4CADBFEDF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95" y="462275"/>
            <a:ext cx="4655387" cy="593344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FC99F7C-DA0F-0393-F4C1-850E9F6B4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4694294"/>
            <a:ext cx="4267199" cy="158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56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3969" y="772643"/>
            <a:ext cx="3947946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Whoami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 </a:t>
            </a:r>
            <a:endParaRPr lang="en-US"/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환경 변수 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"USER"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에 저장된 현재 사용자의 이름을 가져와서 출력하는 프로그램입니다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getenv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함수를 사용하여 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"USER"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환경 변수의 값을 가져온 후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가져온 값이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NULL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이 아닌 경우 해당 값을 출력합니다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만약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getenv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 호출에 실패하면 에러 메시지를 출력하고 프로그램을 종료합니다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F6AFB12-9CB8-2CFE-F096-ECA7748F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2" y="630587"/>
            <a:ext cx="6581955" cy="348335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6A28093-2E5F-AA92-5FB1-48008CA8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58" y="4640689"/>
            <a:ext cx="5563737" cy="8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13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DE8CCB-4717-67F1-71DF-8505B2B07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7" y="395215"/>
            <a:ext cx="6541020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Cat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</a:p>
          <a:p>
            <a:pPr>
              <a:lnSpc>
                <a:spcPct val="113999"/>
              </a:lnSpc>
              <a:buNone/>
            </a:pP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파일의 내용을 한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글자씩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읽어서 화면에 출력하는 프로그램입니다.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 </a:t>
            </a:r>
            <a:endParaRPr lang="ko-KR" altLang="en-US" sz="1500">
              <a:solidFill>
                <a:schemeClr val="tx1"/>
              </a:solidFill>
              <a:latin typeface="Malgun Gothic"/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argc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와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argv</a:t>
            </a:r>
            <a:r>
              <a:rPr lang="ko-KR" sz="1500" b="1">
                <a:solidFill>
                  <a:schemeClr val="tx1"/>
                </a:solidFill>
                <a:latin typeface="Consolas"/>
                <a:ea typeface="Malgun Gothic"/>
              </a:rPr>
              <a:t>[]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를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사용하여 명령어 사용법을 검사합니다.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filename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변수를 사용하여 파일명을 저장합니다. 이는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argv</a:t>
            </a:r>
            <a:r>
              <a:rPr lang="ko-KR" sz="1500" b="1">
                <a:solidFill>
                  <a:schemeClr val="tx1"/>
                </a:solidFill>
                <a:latin typeface="Consolas"/>
                <a:ea typeface="Malgun Gothic"/>
              </a:rPr>
              <a:t>[1]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값으로 초기화됩니다.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fopen</a:t>
            </a:r>
            <a:r>
              <a:rPr lang="ko-KR" sz="1500" b="1">
                <a:solidFill>
                  <a:schemeClr val="tx1"/>
                </a:solidFill>
                <a:latin typeface="Consolas"/>
                <a:ea typeface="Malgun Gothic"/>
              </a:rPr>
              <a:t>()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파일을 열고, 열기에 실패한 경우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perror</a:t>
            </a:r>
            <a:r>
              <a:rPr lang="ko-KR" sz="1500" b="1">
                <a:solidFill>
                  <a:schemeClr val="tx1"/>
                </a:solidFill>
                <a:latin typeface="Consolas"/>
                <a:ea typeface="Malgun Gothic"/>
              </a:rPr>
              <a:t>()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오류 메시지를 출력합니다.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fgetc</a:t>
            </a:r>
            <a:r>
              <a:rPr lang="ko-KR" sz="1500" b="1">
                <a:solidFill>
                  <a:schemeClr val="tx1"/>
                </a:solidFill>
                <a:latin typeface="Consolas"/>
                <a:ea typeface="Malgun Gothic"/>
              </a:rPr>
              <a:t>()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파일에서 한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글자씩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읽어옵니다.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EOF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를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만날 때까지 반복합니다.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putchar</a:t>
            </a:r>
            <a:r>
              <a:rPr lang="ko-KR" sz="1500" b="1">
                <a:solidFill>
                  <a:schemeClr val="tx1"/>
                </a:solidFill>
                <a:latin typeface="Consolas"/>
                <a:ea typeface="Malgun Gothic"/>
              </a:rPr>
              <a:t>()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읽은 글자를 화면에 출력합니다.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sz="12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altLang="en-US">
              <a:solidFill>
                <a:srgbClr val="FFFFFF">
                  <a:alpha val="60000"/>
                </a:srgbClr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altLang="en-US">
              <a:solidFill>
                <a:srgbClr val="FFFFFF">
                  <a:alpha val="60000"/>
                </a:srgbClr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altLang="en-US">
              <a:solidFill>
                <a:srgbClr val="FFFFFF">
                  <a:alpha val="60000"/>
                </a:srgbClr>
              </a:solidFill>
              <a:ea typeface="Malgun Gothic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D6ECCD8-2C0C-126F-D3C7-15B920479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0" y="325272"/>
            <a:ext cx="3932812" cy="629844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589EA16-4EA7-32E6-5949-61A6188FE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816" y="5278081"/>
            <a:ext cx="5632776" cy="7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52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1910" y="147121"/>
            <a:ext cx="6734363" cy="4912222"/>
          </a:xfrm>
        </p:spPr>
        <p:txBody>
          <a:bodyPr lIns="109728" tIns="109728" rIns="109728" bIns="91440" anchor="t"/>
          <a:lstStyle/>
          <a:p>
            <a:pPr>
              <a:lnSpc>
                <a:spcPct val="113999"/>
              </a:lnSpc>
            </a:pPr>
            <a:r>
              <a:rPr lang="en-US" altLang="ko-KR" err="1">
                <a:solidFill>
                  <a:srgbClr val="FFFFFF"/>
                </a:solidFill>
                <a:ea typeface="+mn-lt"/>
                <a:cs typeface="+mn-lt"/>
              </a:rPr>
              <a:t>ps</a:t>
            </a:r>
            <a:r>
              <a:rPr lang="ko-KR">
                <a:solidFill>
                  <a:srgbClr val="FFFFFF"/>
                </a:solidFill>
                <a:ea typeface="+mn-lt"/>
                <a:cs typeface="+mn-lt"/>
              </a:rPr>
              <a:t> 명령어 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400" err="1">
                <a:solidFill>
                  <a:schemeClr val="tx1"/>
                </a:solidFill>
                <a:ea typeface="+mn-lt"/>
                <a:cs typeface="+mn-lt"/>
              </a:rPr>
              <a:t>print_process_info</a:t>
            </a:r>
            <a:r>
              <a:rPr lang="ko-KR" sz="1400">
                <a:solidFill>
                  <a:schemeClr val="tx1"/>
                </a:solidFill>
                <a:ea typeface="+mn-lt"/>
                <a:cs typeface="+mn-lt"/>
              </a:rPr>
              <a:t> 함수: 프로세스 ID(</a:t>
            </a:r>
            <a:r>
              <a:rPr lang="ko-KR" sz="1400" err="1">
                <a:solidFill>
                  <a:schemeClr val="tx1"/>
                </a:solidFill>
                <a:ea typeface="+mn-lt"/>
                <a:cs typeface="+mn-lt"/>
              </a:rPr>
              <a:t>pid</a:t>
            </a:r>
            <a:r>
              <a:rPr lang="ko-KR" sz="1400">
                <a:solidFill>
                  <a:schemeClr val="tx1"/>
                </a:solidFill>
                <a:ea typeface="+mn-lt"/>
                <a:cs typeface="+mn-lt"/>
              </a:rPr>
              <a:t>)</a:t>
            </a:r>
            <a:r>
              <a:rPr lang="ko-KR" sz="1400" err="1">
                <a:solidFill>
                  <a:schemeClr val="tx1"/>
                </a:solidFill>
                <a:ea typeface="+mn-lt"/>
                <a:cs typeface="+mn-lt"/>
              </a:rPr>
              <a:t>를</a:t>
            </a:r>
            <a:r>
              <a:rPr lang="ko-KR" sz="1400">
                <a:solidFill>
                  <a:schemeClr val="tx1"/>
                </a:solidFill>
                <a:ea typeface="+mn-lt"/>
                <a:cs typeface="+mn-lt"/>
              </a:rPr>
              <a:t> 인자로 받아 해당 프로세스의 정보를 출력합니다.</a:t>
            </a:r>
            <a:endParaRPr lang="ko-KR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400" err="1">
                <a:solidFill>
                  <a:schemeClr val="tx1"/>
                </a:solidFill>
                <a:ea typeface="+mn-lt"/>
                <a:cs typeface="+mn-lt"/>
              </a:rPr>
              <a:t>file_path</a:t>
            </a:r>
            <a:r>
              <a:rPr lang="ko-KR" sz="1400">
                <a:solidFill>
                  <a:schemeClr val="tx1"/>
                </a:solidFill>
                <a:ea typeface="+mn-lt"/>
                <a:cs typeface="+mn-lt"/>
              </a:rPr>
              <a:t> 변수를 통해 /</a:t>
            </a:r>
            <a:r>
              <a:rPr lang="ko-KR" sz="1400" err="1">
                <a:solidFill>
                  <a:schemeClr val="tx1"/>
                </a:solidFill>
                <a:ea typeface="+mn-lt"/>
                <a:cs typeface="+mn-lt"/>
              </a:rPr>
              <a:t>proc</a:t>
            </a:r>
            <a:r>
              <a:rPr lang="ko-KR" sz="1400">
                <a:solidFill>
                  <a:schemeClr val="tx1"/>
                </a:solidFill>
                <a:ea typeface="+mn-lt"/>
                <a:cs typeface="+mn-lt"/>
              </a:rPr>
              <a:t>/&lt;</a:t>
            </a:r>
            <a:r>
              <a:rPr lang="ko-KR" sz="1400" err="1">
                <a:solidFill>
                  <a:schemeClr val="tx1"/>
                </a:solidFill>
                <a:ea typeface="+mn-lt"/>
                <a:cs typeface="+mn-lt"/>
              </a:rPr>
              <a:t>pid</a:t>
            </a:r>
            <a:r>
              <a:rPr lang="ko-KR" sz="1400">
                <a:solidFill>
                  <a:schemeClr val="tx1"/>
                </a:solidFill>
                <a:ea typeface="+mn-lt"/>
                <a:cs typeface="+mn-lt"/>
              </a:rPr>
              <a:t>&gt;/</a:t>
            </a:r>
            <a:r>
              <a:rPr lang="ko-KR" sz="1400" err="1">
                <a:solidFill>
                  <a:schemeClr val="tx1"/>
                </a:solidFill>
                <a:ea typeface="+mn-lt"/>
                <a:cs typeface="+mn-lt"/>
              </a:rPr>
              <a:t>status</a:t>
            </a:r>
            <a:r>
              <a:rPr lang="ko-KR" sz="1400">
                <a:solidFill>
                  <a:schemeClr val="tx1"/>
                </a:solidFill>
                <a:ea typeface="+mn-lt"/>
                <a:cs typeface="+mn-lt"/>
              </a:rPr>
              <a:t> 파일 경로를 생성합니다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altLang="en-US" sz="140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400" err="1">
                <a:solidFill>
                  <a:schemeClr val="tx1"/>
                </a:solidFill>
                <a:ea typeface="+mn-lt"/>
                <a:cs typeface="+mn-lt"/>
              </a:rPr>
              <a:t>fopen</a:t>
            </a:r>
            <a:r>
              <a:rPr lang="ko-KR" sz="1400">
                <a:solidFill>
                  <a:schemeClr val="tx1"/>
                </a:solidFill>
                <a:ea typeface="+mn-lt"/>
                <a:cs typeface="+mn-lt"/>
              </a:rPr>
              <a:t> 함수를 사용하여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파일을 엽니다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altLang="en-US" sz="140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파일에서 한 </a:t>
            </a:r>
            <a:r>
              <a:rPr lang="ko-KR" altLang="en-US" sz="1400" err="1">
                <a:solidFill>
                  <a:schemeClr val="tx1"/>
                </a:solidFill>
                <a:ea typeface="+mn-lt"/>
                <a:cs typeface="+mn-lt"/>
              </a:rPr>
              <a:t>줄씩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 읽어오면서 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"Name:"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 또는 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"</a:t>
            </a:r>
            <a:r>
              <a:rPr lang="ko-KR" sz="1400" err="1">
                <a:solidFill>
                  <a:schemeClr val="tx1"/>
                </a:solidFill>
                <a:ea typeface="+mn-lt"/>
                <a:cs typeface="+mn-lt"/>
              </a:rPr>
              <a:t>State:"로</a:t>
            </a:r>
            <a:r>
              <a:rPr lang="ko-KR" sz="1400">
                <a:solidFill>
                  <a:schemeClr val="tx1"/>
                </a:solidFill>
                <a:ea typeface="+mn-lt"/>
                <a:cs typeface="+mn-lt"/>
              </a:rPr>
              <a:t> 시작하는 줄을 찾아 출력합니다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altLang="en-US" sz="14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400" err="1">
                <a:solidFill>
                  <a:schemeClr val="tx1"/>
                </a:solidFill>
                <a:ea typeface="+mn-lt"/>
                <a:cs typeface="+mn-lt"/>
              </a:rPr>
              <a:t>main</a:t>
            </a:r>
            <a:r>
              <a:rPr lang="ko-KR" sz="1400">
                <a:solidFill>
                  <a:schemeClr val="tx1"/>
                </a:solidFill>
                <a:ea typeface="+mn-lt"/>
                <a:cs typeface="+mn-lt"/>
              </a:rPr>
              <a:t> 함수: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400">
                <a:solidFill>
                  <a:schemeClr val="tx1"/>
                </a:solidFill>
                <a:ea typeface="+mn-lt"/>
                <a:cs typeface="+mn-lt"/>
              </a:rPr>
              <a:t>/</a:t>
            </a:r>
            <a:r>
              <a:rPr lang="ko-KR" sz="1400" err="1">
                <a:solidFill>
                  <a:schemeClr val="tx1"/>
                </a:solidFill>
                <a:ea typeface="+mn-lt"/>
                <a:cs typeface="+mn-lt"/>
              </a:rPr>
              <a:t>proc</a:t>
            </a:r>
            <a:r>
              <a:rPr lang="ko-KR" sz="1400">
                <a:solidFill>
                  <a:schemeClr val="tx1"/>
                </a:solidFill>
                <a:ea typeface="+mn-lt"/>
                <a:cs typeface="+mn-lt"/>
              </a:rPr>
              <a:t> 디렉토리를 엽니다. 만약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디렉토리 열기에 </a:t>
            </a:r>
            <a:r>
              <a:rPr lang="ko-KR" sz="1400">
                <a:solidFill>
                  <a:schemeClr val="tx1"/>
                </a:solidFill>
                <a:ea typeface="+mn-lt"/>
                <a:cs typeface="+mn-lt"/>
              </a:rPr>
              <a:t>실패하면 오류를 출력하고 프로그램을 종료합니다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altLang="en-US" sz="140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en-US" altLang="ko-KR" sz="1400" err="1">
                <a:solidFill>
                  <a:schemeClr val="tx1"/>
                </a:solidFill>
                <a:ea typeface="+mn-lt"/>
                <a:cs typeface="+mn-lt"/>
              </a:rPr>
              <a:t>readdir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 함수를 사용하여 디렉토리 내의 파일을 읽어옵니다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디렉토리 이름이 숫자로 이루어진 경우 </a:t>
            </a:r>
            <a:r>
              <a:rPr lang="en-US" altLang="ko-KR" sz="1400" err="1">
                <a:solidFill>
                  <a:schemeClr val="tx1"/>
                </a:solidFill>
                <a:ea typeface="+mn-lt"/>
                <a:cs typeface="+mn-lt"/>
              </a:rPr>
              <a:t>print_process_info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 함수를 호출하여 해당 프로세스의 정보를 출력합니다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altLang="en-US">
              <a:solidFill>
                <a:srgbClr val="FFFFFF">
                  <a:alpha val="60000"/>
                </a:srgbClr>
              </a:solidFill>
              <a:ea typeface="Malgun Gothic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AB7BED7-3CF0-5DAD-BA63-C79D7D0C7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9" y="147829"/>
            <a:ext cx="5051946" cy="656234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D75E82F-5A7F-A544-0A40-FCC4BA9F1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146" y="5056951"/>
            <a:ext cx="4665259" cy="165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D038-723D-223F-FDFA-AD880C6B5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611946"/>
            <a:ext cx="11067528" cy="5480878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chemeClr val="tx1"/>
                </a:solidFill>
                <a:ea typeface="Malgun Gothic"/>
              </a:rPr>
              <a:t>Cp</a:t>
            </a:r>
            <a:r>
              <a:rPr lang="ko-KR" altLang="en-US">
                <a:solidFill>
                  <a:schemeClr val="tx1"/>
                </a:solidFill>
                <a:ea typeface="Malgun Gothic"/>
              </a:rPr>
              <a:t> 명령어 –</a:t>
            </a:r>
            <a:r>
              <a:rPr lang="ko-KR" altLang="en-US" err="1">
                <a:solidFill>
                  <a:schemeClr val="tx1"/>
                </a:solidFill>
                <a:ea typeface="Malgun Gothic"/>
              </a:rPr>
              <a:t>r</a:t>
            </a:r>
            <a:r>
              <a:rPr lang="ko-KR" altLang="en-US">
                <a:solidFill>
                  <a:schemeClr val="tx1"/>
                </a:solidFill>
                <a:ea typeface="Malgun Gothic"/>
              </a:rPr>
              <a:t> –</a:t>
            </a:r>
            <a:r>
              <a:rPr lang="ko-KR" altLang="en-US" err="1">
                <a:solidFill>
                  <a:schemeClr val="tx1"/>
                </a:solidFill>
                <a:ea typeface="Malgun Gothic"/>
              </a:rPr>
              <a:t>i</a:t>
            </a:r>
            <a:r>
              <a:rPr lang="ko-KR" altLang="en-US">
                <a:solidFill>
                  <a:schemeClr val="tx1"/>
                </a:solidFill>
                <a:ea typeface="Malgun Gothic"/>
              </a:rPr>
              <a:t> –</a:t>
            </a:r>
            <a:r>
              <a:rPr lang="ko-KR" altLang="en-US" err="1">
                <a:solidFill>
                  <a:schemeClr val="tx1"/>
                </a:solidFill>
                <a:ea typeface="Malgun Gothic"/>
              </a:rPr>
              <a:t>v</a:t>
            </a:r>
            <a:r>
              <a:rPr lang="ko-KR" altLang="en-US">
                <a:solidFill>
                  <a:schemeClr val="tx1"/>
                </a:solidFill>
                <a:ea typeface="Malgun Gothic"/>
              </a:rPr>
              <a:t> 옵션 구현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ko-KR" sz="1800" err="1">
                <a:solidFill>
                  <a:schemeClr val="tx1"/>
                </a:solidFill>
                <a:ea typeface="+mn-lt"/>
                <a:cs typeface="+mn-lt"/>
              </a:rPr>
              <a:t>cp</a:t>
            </a:r>
            <a:r>
              <a:rPr lang="ko-KR" sz="1800">
                <a:solidFill>
                  <a:schemeClr val="tx1"/>
                </a:solidFill>
                <a:ea typeface="+mn-lt"/>
                <a:cs typeface="+mn-lt"/>
              </a:rPr>
              <a:t> 옵션으로 -</a:t>
            </a:r>
            <a:r>
              <a:rPr lang="ko-KR" sz="1800" err="1">
                <a:solidFill>
                  <a:schemeClr val="tx1"/>
                </a:solidFill>
                <a:ea typeface="+mn-lt"/>
                <a:cs typeface="+mn-lt"/>
              </a:rPr>
              <a:t>r</a:t>
            </a:r>
            <a:r>
              <a:rPr lang="ko-KR" sz="1800">
                <a:solidFill>
                  <a:schemeClr val="tx1"/>
                </a:solidFill>
                <a:ea typeface="+mn-lt"/>
                <a:cs typeface="+mn-lt"/>
              </a:rPr>
              <a:t>, -</a:t>
            </a:r>
            <a:r>
              <a:rPr lang="ko-KR" sz="1800" err="1">
                <a:solidFill>
                  <a:schemeClr val="tx1"/>
                </a:solidFill>
                <a:ea typeface="+mn-lt"/>
                <a:cs typeface="+mn-lt"/>
              </a:rPr>
              <a:t>i</a:t>
            </a:r>
            <a:r>
              <a:rPr lang="ko-KR" sz="1800">
                <a:solidFill>
                  <a:schemeClr val="tx1"/>
                </a:solidFill>
                <a:ea typeface="+mn-lt"/>
                <a:cs typeface="+mn-lt"/>
              </a:rPr>
              <a:t>, -</a:t>
            </a:r>
            <a:r>
              <a:rPr lang="ko-KR" sz="1800" err="1">
                <a:solidFill>
                  <a:schemeClr val="tx1"/>
                </a:solidFill>
                <a:ea typeface="+mn-lt"/>
                <a:cs typeface="+mn-lt"/>
              </a:rPr>
              <a:t>v를</a:t>
            </a:r>
            <a:r>
              <a:rPr lang="ko-KR" sz="1800">
                <a:solidFill>
                  <a:schemeClr val="tx1"/>
                </a:solidFill>
                <a:ea typeface="+mn-lt"/>
                <a:cs typeface="+mn-lt"/>
              </a:rPr>
              <a:t> 구현하였다.</a:t>
            </a:r>
            <a:endParaRPr lang="ko-KR" altLang="en-US" sz="180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800">
                <a:solidFill>
                  <a:schemeClr val="tx1"/>
                </a:solidFill>
                <a:ea typeface="+mn-lt"/>
                <a:cs typeface="+mn-lt"/>
              </a:rPr>
              <a:t>-</a:t>
            </a:r>
            <a:r>
              <a:rPr lang="ko-KR" sz="1800" err="1">
                <a:solidFill>
                  <a:schemeClr val="tx1"/>
                </a:solidFill>
                <a:ea typeface="+mn-lt"/>
                <a:cs typeface="+mn-lt"/>
              </a:rPr>
              <a:t>r</a:t>
            </a:r>
            <a:r>
              <a:rPr lang="ko-KR" sz="1800">
                <a:solidFill>
                  <a:schemeClr val="tx1"/>
                </a:solidFill>
                <a:ea typeface="+mn-lt"/>
                <a:cs typeface="+mn-lt"/>
              </a:rPr>
              <a:t> 옵션은 디렉토리를 재귀적으로 복사,</a:t>
            </a:r>
            <a:endParaRPr lang="ko-KR" altLang="en-US" sz="180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800">
                <a:solidFill>
                  <a:schemeClr val="tx1"/>
                </a:solidFill>
                <a:ea typeface="+mn-lt"/>
                <a:cs typeface="+mn-lt"/>
              </a:rPr>
              <a:t>-</a:t>
            </a:r>
            <a:r>
              <a:rPr lang="ko-KR" sz="1800" err="1">
                <a:solidFill>
                  <a:schemeClr val="tx1"/>
                </a:solidFill>
                <a:ea typeface="+mn-lt"/>
                <a:cs typeface="+mn-lt"/>
              </a:rPr>
              <a:t>i는</a:t>
            </a:r>
            <a:r>
              <a:rPr lang="ko-KR" sz="1800">
                <a:solidFill>
                  <a:schemeClr val="tx1"/>
                </a:solidFill>
                <a:ea typeface="+mn-lt"/>
                <a:cs typeface="+mn-lt"/>
              </a:rPr>
              <a:t> 덮어쓸지 여부를 사용자에게 확인하고,</a:t>
            </a:r>
            <a:r>
              <a:rPr lang="ko-KR" altLang="en-US" sz="1800">
                <a:solidFill>
                  <a:schemeClr val="tx1"/>
                </a:solidFill>
                <a:ea typeface="+mn-lt"/>
                <a:cs typeface="+mn-lt"/>
              </a:rPr>
              <a:t> 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ko-KR" sz="1800">
                <a:solidFill>
                  <a:schemeClr val="tx1"/>
                </a:solidFill>
                <a:ea typeface="+mn-lt"/>
                <a:cs typeface="+mn-lt"/>
              </a:rPr>
              <a:t>-</a:t>
            </a:r>
            <a:r>
              <a:rPr lang="ko-KR" sz="1800" err="1">
                <a:solidFill>
                  <a:schemeClr val="tx1"/>
                </a:solidFill>
                <a:ea typeface="+mn-lt"/>
                <a:cs typeface="+mn-lt"/>
              </a:rPr>
              <a:t>v는</a:t>
            </a:r>
            <a:r>
              <a:rPr lang="ko-KR" sz="1800">
                <a:solidFill>
                  <a:schemeClr val="tx1"/>
                </a:solidFill>
                <a:ea typeface="+mn-lt"/>
                <a:cs typeface="+mn-lt"/>
              </a:rPr>
              <a:t> 출력결과를 보여준다.</a:t>
            </a:r>
            <a:endParaRPr lang="ko-KR" sz="18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B189B28-9CBA-AAE1-BDA8-374A22C4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37" y="3574286"/>
            <a:ext cx="5791199" cy="146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47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124C584-2DCE-0E16-FE04-8015D4C5D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14" y="176065"/>
            <a:ext cx="4881349" cy="650586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5DDAC9B-21B4-287B-E004-4AFEA4A2B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579" y="216246"/>
            <a:ext cx="4619766" cy="657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40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612" y="169868"/>
            <a:ext cx="11363227" cy="5867565"/>
          </a:xfrm>
        </p:spPr>
        <p:txBody>
          <a:bodyPr lIns="109728" tIns="109728" rIns="109728" bIns="91440" anchor="t"/>
          <a:lstStyle/>
          <a:p>
            <a:pPr>
              <a:lnSpc>
                <a:spcPct val="113999"/>
              </a:lnSpc>
            </a:pPr>
            <a:r>
              <a:rPr lang="en-US" altLang="ko-KR" dirty="0">
                <a:solidFill>
                  <a:srgbClr val="FFFFFF"/>
                </a:solidFill>
                <a:ea typeface="+mn-lt"/>
                <a:cs typeface="+mn-lt"/>
              </a:rPr>
              <a:t>Ls</a:t>
            </a:r>
            <a:r>
              <a:rPr lang="ko-KR" dirty="0">
                <a:solidFill>
                  <a:srgbClr val="FFFFFF"/>
                </a:solidFill>
                <a:ea typeface="+mn-lt"/>
                <a:cs typeface="+mn-lt"/>
              </a:rPr>
              <a:t> 명령어 </a:t>
            </a:r>
            <a:r>
              <a:rPr lang="en-US" altLang="ko-KR" dirty="0">
                <a:solidFill>
                  <a:srgbClr val="FFFFFF"/>
                </a:solidFill>
                <a:ea typeface="+mn-lt"/>
                <a:cs typeface="+mn-lt"/>
              </a:rPr>
              <a:t>-a –l –R </a:t>
            </a:r>
            <a:r>
              <a:rPr lang="ko-KR" altLang="en-US" dirty="0">
                <a:solidFill>
                  <a:srgbClr val="FFFFFF"/>
                </a:solidFill>
                <a:ea typeface="+mn-lt"/>
                <a:cs typeface="+mn-lt"/>
              </a:rPr>
              <a:t>옵션 구현  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ls에서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-a -l -R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옵션을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추가로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구현했습니다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50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entry-&gt;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d_name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: struct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dirent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구조체의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멤버인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d_name은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디렉토리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항목의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이름을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담고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있습니다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50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-a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옵션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: entry-&gt;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d_name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[0] == '.' &amp;&amp; entry-&gt;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d_name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[1] != '\0'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조건을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숨김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파일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및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디렉토리를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출력합니다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이름이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.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으로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시작하고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길이가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1보다 큰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경우에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해당합니다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50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-l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옵션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: struct stat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구조체를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파일의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상세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정보를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얻습니다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 stat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함수를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파일의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정보를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가져오는데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이를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통해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파일의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크기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file_stat.st_size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)를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얻을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수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있습니다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50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-R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옵션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: entry-&gt;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d_type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== DT_DIR &amp;&amp; entry-&gt;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d_name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[0] != '.'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조건을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디렉토리인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경우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재귀적으로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해당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디렉토리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내의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파일과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디렉토리를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출력합니다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opendir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함수를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하위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디렉토리를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열고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재귀적으로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list_files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함수를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호출하여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하위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디렉토리의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내용을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출력합니다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50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snprintf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함수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: 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파일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경로를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생성하기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위해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사용되는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snprintf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함수는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형식화된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문자열을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생성하여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지정된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버퍼에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저장합니다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버퍼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오버플로우를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방지하기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위해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버퍼의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크기를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지정하고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필요한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경우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문자열이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잘리는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경고를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출력합니다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50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endParaRPr lang="en-US" sz="1500" dirty="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endParaRPr lang="en-US" altLang="ko-KR" sz="1500" dirty="0">
              <a:solidFill>
                <a:schemeClr val="tx1"/>
              </a:solidFill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33399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500662E-D945-7C08-5BF3-12D28134A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82" y="642679"/>
            <a:ext cx="5893557" cy="5879717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1099CC5A-75B1-63BB-EFA4-202D1726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804" y="416330"/>
            <a:ext cx="5063319" cy="61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86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094" y="147121"/>
            <a:ext cx="11875179" cy="4912222"/>
          </a:xfrm>
        </p:spPr>
        <p:txBody>
          <a:bodyPr lIns="109728" tIns="109728" rIns="109728" bIns="91440" anchor="t"/>
          <a:lstStyle/>
          <a:p>
            <a:pPr marL="0" indent="0">
              <a:lnSpc>
                <a:spcPct val="113999"/>
              </a:lnSpc>
              <a:buNone/>
            </a:pPr>
            <a:endParaRPr lang="en-US" altLang="ko-KR" dirty="0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lnSpc>
                <a:spcPct val="113999"/>
              </a:lnSpc>
              <a:buNone/>
            </a:pPr>
            <a:endParaRPr lang="en-US" altLang="ko-KR" sz="1400" dirty="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607A6814-ACDF-0FE8-994B-2A6A01249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38" y="555337"/>
            <a:ext cx="5188423" cy="663535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44C364F-231A-5A8E-A88E-800DE1E86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37" y="1869189"/>
            <a:ext cx="5188424" cy="765382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9DB76F9-C46C-90F2-A606-8A75CFB83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37" y="3389532"/>
            <a:ext cx="5188424" cy="7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54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D038-723D-223F-FDFA-AD880C6B5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611946"/>
            <a:ext cx="11090274" cy="5480878"/>
          </a:xfrm>
        </p:spPr>
        <p:txBody>
          <a:bodyPr lIns="109728" tIns="109728" rIns="109728" bIns="91440" anchor="t"/>
          <a:lstStyle/>
          <a:p>
            <a:r>
              <a:rPr lang="ko-KR" altLang="en-US">
                <a:solidFill>
                  <a:schemeClr val="tx1"/>
                </a:solidFill>
                <a:ea typeface="Malgun Gothic"/>
              </a:rPr>
              <a:t>참고 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ko-KR">
                <a:solidFill>
                  <a:schemeClr val="tx1"/>
                </a:solidFill>
                <a:ea typeface="+mn-lt"/>
                <a:cs typeface="+mn-lt"/>
              </a:rPr>
              <a:t>https://github.com/wini66/linux_pj</a:t>
            </a:r>
          </a:p>
        </p:txBody>
      </p:sp>
    </p:spTree>
    <p:extLst>
      <p:ext uri="{BB962C8B-B14F-4D97-AF65-F5344CB8AC3E}">
        <p14:creationId xmlns:p14="http://schemas.microsoft.com/office/powerpoint/2010/main" val="174578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40421-8E92-B503-5067-3714397E4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0901" y="475468"/>
            <a:ext cx="6362414" cy="4559654"/>
          </a:xfrm>
        </p:spPr>
        <p:txBody>
          <a:bodyPr lIns="109728" tIns="109728" rIns="109728" bIns="91440" anchor="t"/>
          <a:lstStyle/>
          <a:p>
            <a:r>
              <a:rPr 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Cd 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명령어 </a:t>
            </a:r>
          </a:p>
          <a:p>
            <a:pPr>
              <a:lnSpc>
                <a:spcPct val="113999"/>
              </a:lnSpc>
              <a:buNone/>
            </a:pP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주어진 디렉토리로 변경하는 프로그램입니다. 프로그램 실행 시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명령행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인자로 변경할 디렉토리를 입력해야 합니다. 입력된 디렉토리로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chdir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디렉토리를 변경합니다. 변경된 디렉토리 경로를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getcwd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얻고, 이를 출력합니다. 변경된 디렉토리 경로 출력에 실패하거나 오류가 발생하면 오류 메시지를 출력하고 프로그램을 종료합니다.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8D570CA-7E71-D498-26E8-7E7B752B1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549" y="3651588"/>
            <a:ext cx="5666096" cy="1056080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161353BE-7292-296E-3C8B-6DD98A581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9" y="528249"/>
            <a:ext cx="4858602" cy="548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25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8CB72-D7F0-3939-65FA-3D8F8C038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519" y="259378"/>
            <a:ext cx="5176245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Chmod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파일의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퍼미션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모드를 변경하는 프로그램입니다. 프로그램 실행 시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명령행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인자로 변경할 모드 값과 대상 파일 이름을 입력해야 합니다. 입력된 모드 값을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strtol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8진수로 변환하고, 이를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chmod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대상 파일의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퍼미션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모드를 변경합니다.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chmod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 호출 시 오류가 발생하면 오류 메시지를 출력하고 프로그램을 종료합니다.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416EE6B-3E05-E68D-1E41-B2A269393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82" y="255078"/>
            <a:ext cx="5495499" cy="637059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00E9B62-BAD8-4F66-CDD9-C29599FA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381" y="3585127"/>
            <a:ext cx="5051946" cy="8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6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8444" y="737050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Clear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/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>
                <a:solidFill>
                  <a:schemeClr val="tx1"/>
                </a:solidFill>
                <a:ea typeface="Malgun Gothic"/>
              </a:rPr>
              <a:t>화면에 출력된 내용을 모 지우는 명령어 입니다.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ANSI 이스케이프 시퀀스를 사용하여 터미널 화면을 지우는 기능을 수행합니다.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printf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\033[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H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\033[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J를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출력함으로써 터미널 화면을 초기화합니다.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85591A9-C2B5-C4B5-F81B-3B8E2C3F5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81" y="733895"/>
            <a:ext cx="4957313" cy="268726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7F60A20-0EEB-054A-788D-C7C89BA00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80" y="4084637"/>
            <a:ext cx="4244453" cy="8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0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623" y="634692"/>
            <a:ext cx="5642543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Cp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 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주어진 파일을 열고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파일의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내용을 역순으로 최대 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MAX_LINES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줄까지 읽어서 출력합니다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MAX_LINES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는 상수로 정의된 값으로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한 화면에 보여줄 최대 줄 수를 나타냅니다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파일을 역순으로 읽어서 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lines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배열에 저장한 후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출력할 줄의 시작 위치를 계산하여 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lines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배열에서 출력합니다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파일을 닫고 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프로그램을 종료합니다.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8F7354F-38FC-C30F-5A8D-99807EF9B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66" y="637183"/>
            <a:ext cx="4698520" cy="564114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C4B524A-A3F4-4E52-D0EA-9B2F211AC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092" y="4261812"/>
            <a:ext cx="6224222" cy="12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31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116" y="816662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Echo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/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명령행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인자를 받아서 출력하는 프로그램입니다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argc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는 전달된 인자의 개수를 나타내며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argv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는 인자들을 저장하는 배열입니다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반복문을 사용하여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argv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배열의 각 인자를 출력합니다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if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문을 통해 마지막 인자인 경우 공백을 출력하지 않도록 처리하였습니다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마지막으로 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줄바꿈을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출력하여 결과를 한 줄로 표현합니다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736E3BDD-1593-466A-54D7-057A9E5F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17" y="813500"/>
            <a:ext cx="4756030" cy="400892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9DEB5A9-C1F3-EED7-B6B6-86E4016C8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45" y="5405263"/>
            <a:ext cx="5904088" cy="79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30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727" y="475468"/>
            <a:ext cx="5346842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grep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 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주어진 파일에서 특정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검색어를 찾아 해당 라인을 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출력하는 프로그램입니다.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프로그램 실행 시 </a:t>
            </a:r>
            <a:r>
              <a:rPr lang="ko-KR" sz="1500" b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검색어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와 </a:t>
            </a:r>
            <a:r>
              <a:rPr lang="ko-KR" sz="1500" b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파일명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을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명령어 인자로 전달해야 합니다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fgets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함수를 사용하여 파일에서 한 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라인씩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읽어오고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strstr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검색어가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해당 라인에 존재하는지 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확인합니다.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검색어가 존재하는 라인은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함수를 사용하여 출력합니다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</a:p>
          <a:p>
            <a:pPr marL="0" indent="0">
              <a:lnSpc>
                <a:spcPct val="113999"/>
              </a:lnSpc>
              <a:buNone/>
            </a:pPr>
            <a:endParaRPr lang="ko-KR" altLang="en-US" sz="15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altLang="en-US">
              <a:solidFill>
                <a:srgbClr val="FFFFFF">
                  <a:alpha val="60000"/>
                </a:srgbClr>
              </a:solidFill>
              <a:ea typeface="Malgun Gothic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78A068E-7828-07CE-6215-2E75FCA7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581" y="5442207"/>
            <a:ext cx="6042252" cy="781471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5B72EE09-D1FB-2B2C-3675-29C6E713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7" y="471703"/>
            <a:ext cx="4676631" cy="53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6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0176" y="680184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Head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/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주어진 파일의 처음부터 최대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MAX_LINES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개수만큼 줄을 읽고 출력하는 프로그램입니다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argc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와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argv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를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사용하여 파일명을 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입력받습니다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파일을 열고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반복문을 통해 최대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MAX_LINES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개수만큼 줄을 읽어 출력합니다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파일을 모두 읽은 후 파일을 닫고 프로그램을 종료합니다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7EEE9A7F-F9C8-AC2A-5248-E1E22AF1F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8" y="677655"/>
            <a:ext cx="4655388" cy="543080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3A159B9-7DC4-E81D-6767-AC07B97FF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362" y="5277934"/>
            <a:ext cx="5678311" cy="83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5824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_2SEEDS">
      <a:dk1>
        <a:srgbClr val="000000"/>
      </a:dk1>
      <a:lt1>
        <a:srgbClr val="FFFFFF"/>
      </a:lt1>
      <a:dk2>
        <a:srgbClr val="3F2441"/>
      </a:dk2>
      <a:lt2>
        <a:srgbClr val="E2E5E8"/>
      </a:lt2>
      <a:accent1>
        <a:srgbClr val="BA987F"/>
      </a:accent1>
      <a:accent2>
        <a:srgbClr val="C69796"/>
      </a:accent2>
      <a:accent3>
        <a:srgbClr val="A7A17F"/>
      </a:accent3>
      <a:accent4>
        <a:srgbClr val="76ACAC"/>
      </a:accent4>
      <a:accent5>
        <a:srgbClr val="85A5BD"/>
      </a:accent5>
      <a:accent6>
        <a:srgbClr val="7F88BA"/>
      </a:accent6>
      <a:hlink>
        <a:srgbClr val="5B86A6"/>
      </a:hlink>
      <a:folHlink>
        <a:srgbClr val="7F7F7F"/>
      </a:folHlink>
    </a:clrScheme>
    <a:fontScheme name="Float">
      <a:majorFont>
        <a:latin typeface="Malgun Gothic Semilight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3DFloatVTI</vt:lpstr>
      <vt:lpstr>LINUX 명령어 구현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70</cp:revision>
  <dcterms:created xsi:type="dcterms:W3CDTF">2023-06-13T01:21:18Z</dcterms:created>
  <dcterms:modified xsi:type="dcterms:W3CDTF">2023-06-13T10:38:23Z</dcterms:modified>
</cp:coreProperties>
</file>